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24" r:id="rId6"/>
    <p:sldId id="325" r:id="rId7"/>
    <p:sldId id="327" r:id="rId8"/>
    <p:sldId id="330" r:id="rId9"/>
    <p:sldId id="331" r:id="rId10"/>
    <p:sldId id="32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72" d="100"/>
          <a:sy n="72" d="100"/>
        </p:scale>
        <p:origin x="126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7/27/2022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7/27/2022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7/27/2022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7/27/2022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7/27/2022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E95BBC-88AB-4916-A4F0-4E668D8005FC}"/>
              </a:ext>
            </a:extLst>
          </p:cNvPr>
          <p:cNvSpPr/>
          <p:nvPr/>
        </p:nvSpPr>
        <p:spPr>
          <a:xfrm>
            <a:off x="4343400" y="196870"/>
            <a:ext cx="4572000" cy="5940088"/>
          </a:xfrm>
          <a:prstGeom prst="rect">
            <a:avLst/>
          </a:prstGeom>
        </p:spPr>
        <p:txBody>
          <a:bodyPr wrap="square">
            <a:spAutoFit/>
          </a:bodyPr>
          <a:lstStyle/>
          <a:p>
            <a:pPr algn="ctr"/>
            <a:r>
              <a:rPr lang="en-US" sz="4800" b="1" dirty="0">
                <a:solidFill>
                  <a:srgbClr val="7030A0"/>
                </a:solidFill>
              </a:rPr>
              <a:t>B.A. 1</a:t>
            </a:r>
            <a:r>
              <a:rPr lang="en-US" sz="4800" b="1" baseline="30000" dirty="0">
                <a:solidFill>
                  <a:srgbClr val="7030A0"/>
                </a:solidFill>
              </a:rPr>
              <a:t>ST</a:t>
            </a:r>
            <a:r>
              <a:rPr lang="en-US" sz="4800" b="1" dirty="0">
                <a:solidFill>
                  <a:srgbClr val="7030A0"/>
                </a:solidFill>
              </a:rPr>
              <a:t>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INTRODUCTION TO PHYSICAL EDUCATION</a:t>
            </a:r>
          </a:p>
          <a:p>
            <a:pPr algn="ctr"/>
            <a:endParaRPr lang="en-US" sz="3600" b="1" dirty="0">
              <a:solidFill>
                <a:srgbClr val="FF0000"/>
              </a:solidFill>
            </a:endParaRPr>
          </a:p>
          <a:p>
            <a:pPr algn="ctr"/>
            <a:r>
              <a:rPr lang="en-US" sz="4800" b="1" dirty="0">
                <a:solidFill>
                  <a:srgbClr val="002060"/>
                </a:solidFill>
              </a:rPr>
              <a:t>COURSE CODE: PED101TH </a:t>
            </a:r>
          </a:p>
        </p:txBody>
      </p:sp>
      <p:pic>
        <p:nvPicPr>
          <p:cNvPr id="2050" name="Picture 2"/>
          <p:cNvPicPr>
            <a:picLocks noChangeAspect="1" noChangeArrowheads="1"/>
          </p:cNvPicPr>
          <p:nvPr/>
        </p:nvPicPr>
        <p:blipFill>
          <a:blip r:embed="rId2"/>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407AEE-87E5-4259-B378-DA80629601FD}"/>
              </a:ext>
            </a:extLst>
          </p:cNvPr>
          <p:cNvPicPr>
            <a:picLocks noChangeAspect="1"/>
          </p:cNvPicPr>
          <p:nvPr/>
        </p:nvPicPr>
        <p:blipFill>
          <a:blip r:embed="rId2"/>
          <a:stretch>
            <a:fillRect/>
          </a:stretch>
        </p:blipFill>
        <p:spPr>
          <a:xfrm>
            <a:off x="312208" y="228600"/>
            <a:ext cx="8519583" cy="6019800"/>
          </a:xfrm>
          <a:prstGeom prst="rect">
            <a:avLst/>
          </a:prstGeom>
        </p:spPr>
      </p:pic>
      <p:sp>
        <p:nvSpPr>
          <p:cNvPr id="5" name="Rectangle 4">
            <a:extLst>
              <a:ext uri="{FF2B5EF4-FFF2-40B4-BE49-F238E27FC236}">
                <a16:creationId xmlns:a16="http://schemas.microsoft.com/office/drawing/2014/main" id="{C33DFDED-B469-4BA0-ABCE-B3D8108EB3C4}"/>
              </a:ext>
            </a:extLst>
          </p:cNvPr>
          <p:cNvSpPr/>
          <p:nvPr/>
        </p:nvSpPr>
        <p:spPr>
          <a:xfrm>
            <a:off x="533400" y="914400"/>
            <a:ext cx="7772400" cy="3785652"/>
          </a:xfrm>
          <a:prstGeom prst="rect">
            <a:avLst/>
          </a:prstGeom>
        </p:spPr>
        <p:txBody>
          <a:bodyPr wrap="square">
            <a:spAutoFit/>
          </a:bodyPr>
          <a:lstStyle/>
          <a:p>
            <a:pPr algn="ctr"/>
            <a:r>
              <a:rPr lang="en-US" sz="8000" b="1" dirty="0">
                <a:solidFill>
                  <a:srgbClr val="FF0000"/>
                </a:solidFill>
              </a:rPr>
              <a:t>SCOPE OF PHYSICAL EDUCATION </a:t>
            </a:r>
            <a:endParaRPr lang="en-US" sz="140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id="{5E6D11E5-D21D-4DCB-B446-38F510FCDE25}"/>
              </a:ext>
            </a:extLst>
          </p:cNvPr>
          <p:cNvSpPr>
            <a:spLocks noGrp="1"/>
          </p:cNvSpPr>
          <p:nvPr>
            <p:ph idx="1"/>
          </p:nvPr>
        </p:nvSpPr>
        <p:spPr/>
        <p:txBody>
          <a:bodyPr/>
          <a:lstStyle/>
          <a:p>
            <a:r>
              <a:rPr lang="en-US" b="1" dirty="0"/>
              <a:t>MEANING OF PHYSICAL EDUCATION</a:t>
            </a:r>
          </a:p>
          <a:p>
            <a:r>
              <a:rPr lang="en-US" b="1" dirty="0"/>
              <a:t>SCOPE</a:t>
            </a:r>
          </a:p>
          <a:p>
            <a:r>
              <a:rPr lang="en-US" b="1" dirty="0"/>
              <a:t>CAREER OPTION</a:t>
            </a:r>
          </a:p>
          <a:p>
            <a:r>
              <a:rPr lang="en-US" b="1" dirty="0"/>
              <a:t>JOB ROLE FOR PHYSICAL EDUCATION</a:t>
            </a:r>
          </a:p>
          <a:p>
            <a:r>
              <a:rPr lang="en-US" b="1" dirty="0"/>
              <a:t>STUDY THIS COURSE</a:t>
            </a:r>
          </a:p>
          <a:p>
            <a:endParaRPr lang="en-US" b="1" dirty="0"/>
          </a:p>
          <a:p>
            <a:endParaRPr lang="en-US" dirty="0"/>
          </a:p>
        </p:txBody>
      </p:sp>
    </p:spTree>
    <p:extLst>
      <p:ext uri="{BB962C8B-B14F-4D97-AF65-F5344CB8AC3E}">
        <p14:creationId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CE6C-29AB-48A2-AAFB-17BD1CA63D3B}"/>
              </a:ext>
            </a:extLst>
          </p:cNvPr>
          <p:cNvSpPr>
            <a:spLocks noGrp="1"/>
          </p:cNvSpPr>
          <p:nvPr>
            <p:ph type="title"/>
          </p:nvPr>
        </p:nvSpPr>
        <p:spPr>
          <a:xfrm>
            <a:off x="457200" y="274638"/>
            <a:ext cx="8229600" cy="944562"/>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b="1" dirty="0"/>
              <a:t>MEANING OF PHYSICAL EDUCATION</a:t>
            </a:r>
          </a:p>
        </p:txBody>
      </p:sp>
      <p:sp>
        <p:nvSpPr>
          <p:cNvPr id="3" name="Content Placeholder 2">
            <a:extLst>
              <a:ext uri="{FF2B5EF4-FFF2-40B4-BE49-F238E27FC236}">
                <a16:creationId xmlns:a16="http://schemas.microsoft.com/office/drawing/2014/main" id="{A18F3C99-D535-4083-BD77-16F031FAE497}"/>
              </a:ext>
            </a:extLst>
          </p:cNvPr>
          <p:cNvSpPr>
            <a:spLocks noGrp="1"/>
          </p:cNvSpPr>
          <p:nvPr>
            <p:ph idx="1"/>
          </p:nvPr>
        </p:nvSpPr>
        <p:spPr>
          <a:xfrm>
            <a:off x="457200" y="1219200"/>
            <a:ext cx="8229600" cy="5638800"/>
          </a:xfrm>
        </p:spPr>
        <p:txBody>
          <a:bodyPr>
            <a:normAutofit fontScale="92500" lnSpcReduction="10000"/>
          </a:bodyPr>
          <a:lstStyle/>
          <a:p>
            <a:r>
              <a:rPr lang="en-US" dirty="0"/>
              <a:t>Physical Education is "education through the physical". It aims to develop students’ physical competence and knowledge of movement and safety, and their ability to use these to perform in a wide range of activities associated with the development of an active and healthy lifestyle. It also develops students’ confidence and generic skills, especially those of collaboration, communication, creativity, critical thinking and aesthetic appreciation. These, together with the nurturing of positive values and attitudes in PE, provide a good foundation for students’ lifelong and life-wide learning.</a:t>
            </a:r>
          </a:p>
        </p:txBody>
      </p:sp>
    </p:spTree>
    <p:extLst>
      <p:ext uri="{BB962C8B-B14F-4D97-AF65-F5344CB8AC3E}">
        <p14:creationId xmlns:p14="http://schemas.microsoft.com/office/powerpoint/2010/main" val="3606719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92C8-485E-474F-B886-1845B96BD02D}"/>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en-US" b="1" dirty="0"/>
              <a:t>SCOPE</a:t>
            </a:r>
          </a:p>
        </p:txBody>
      </p:sp>
      <p:sp>
        <p:nvSpPr>
          <p:cNvPr id="3" name="Content Placeholder 2">
            <a:extLst>
              <a:ext uri="{FF2B5EF4-FFF2-40B4-BE49-F238E27FC236}">
                <a16:creationId xmlns:a16="http://schemas.microsoft.com/office/drawing/2014/main" id="{78C4B25E-A91B-4452-AA8F-C5813D7A3D61}"/>
              </a:ext>
            </a:extLst>
          </p:cNvPr>
          <p:cNvSpPr>
            <a:spLocks noGrp="1"/>
          </p:cNvSpPr>
          <p:nvPr>
            <p:ph idx="1"/>
          </p:nvPr>
        </p:nvSpPr>
        <p:spPr>
          <a:xfrm>
            <a:off x="457200" y="1600200"/>
            <a:ext cx="8229600" cy="4876800"/>
          </a:xfrm>
        </p:spPr>
        <p:txBody>
          <a:bodyPr>
            <a:noAutofit/>
          </a:bodyPr>
          <a:lstStyle/>
          <a:p>
            <a:r>
              <a:rPr lang="en-US" sz="3600" dirty="0"/>
              <a:t>Physical activity must be learned; hence there is a need for thinking on the part of the intellectual mechanism, with a resulting acquisition of knowledge.</a:t>
            </a:r>
          </a:p>
          <a:p>
            <a:r>
              <a:rPr lang="en-US" sz="3600" dirty="0"/>
              <a:t> Physical activities are essential for the development of a child's scientific insight, intelligence and superior type of reflective thinking.</a:t>
            </a:r>
            <a:endParaRPr lang="en-US" dirty="0"/>
          </a:p>
        </p:txBody>
      </p:sp>
    </p:spTree>
    <p:extLst>
      <p:ext uri="{BB962C8B-B14F-4D97-AF65-F5344CB8AC3E}">
        <p14:creationId xmlns:p14="http://schemas.microsoft.com/office/powerpoint/2010/main" val="42200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A3159-D1DC-4F6C-8CDE-9579704560D7}"/>
              </a:ext>
            </a:extLst>
          </p:cNvPr>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en-US" b="1" dirty="0"/>
              <a:t>CAREER OPTION</a:t>
            </a:r>
          </a:p>
        </p:txBody>
      </p:sp>
      <p:sp>
        <p:nvSpPr>
          <p:cNvPr id="3" name="Content Placeholder 2">
            <a:extLst>
              <a:ext uri="{FF2B5EF4-FFF2-40B4-BE49-F238E27FC236}">
                <a16:creationId xmlns:a16="http://schemas.microsoft.com/office/drawing/2014/main" id="{366F67F7-F697-4495-8433-9C11CD53616D}"/>
              </a:ext>
            </a:extLst>
          </p:cNvPr>
          <p:cNvSpPr>
            <a:spLocks noGrp="1"/>
          </p:cNvSpPr>
          <p:nvPr>
            <p:ph idx="1"/>
          </p:nvPr>
        </p:nvSpPr>
        <p:spPr>
          <a:xfrm>
            <a:off x="457200" y="1600200"/>
            <a:ext cx="8229600" cy="5257800"/>
          </a:xfrm>
        </p:spPr>
        <p:txBody>
          <a:bodyPr>
            <a:noAutofit/>
          </a:bodyPr>
          <a:lstStyle/>
          <a:p>
            <a:r>
              <a:rPr lang="en-US" sz="3600" dirty="0"/>
              <a:t>There are various career options in sports academy, health clubs, sports goods manufacturing companies, and in the areas of marketing. </a:t>
            </a:r>
          </a:p>
          <a:p>
            <a:r>
              <a:rPr lang="en-US" sz="3600" dirty="0"/>
              <a:t>Also, there are opportunities as a commentator, sports journalist, sports trainer, school/college teacher (physical training), and many more</a:t>
            </a:r>
            <a:br>
              <a:rPr lang="en-US" sz="3600" dirty="0"/>
            </a:br>
            <a:br>
              <a:rPr lang="en-US" sz="3600" dirty="0"/>
            </a:br>
            <a:endParaRPr lang="en-US" sz="3600" dirty="0"/>
          </a:p>
          <a:p>
            <a:endParaRPr lang="en-US" sz="3600" dirty="0"/>
          </a:p>
        </p:txBody>
      </p:sp>
    </p:spTree>
    <p:extLst>
      <p:ext uri="{BB962C8B-B14F-4D97-AF65-F5344CB8AC3E}">
        <p14:creationId xmlns:p14="http://schemas.microsoft.com/office/powerpoint/2010/main" val="2883863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A43A4-F79C-4560-A17A-1646B8F6D0BF}"/>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normAutofit fontScale="90000"/>
          </a:bodyPr>
          <a:lstStyle/>
          <a:p>
            <a:r>
              <a:rPr lang="en-US" b="1" dirty="0"/>
              <a:t>JOB ROLE FOR PHYSICAL EDUCATION</a:t>
            </a:r>
          </a:p>
        </p:txBody>
      </p:sp>
      <p:sp>
        <p:nvSpPr>
          <p:cNvPr id="3" name="Content Placeholder 2">
            <a:extLst>
              <a:ext uri="{FF2B5EF4-FFF2-40B4-BE49-F238E27FC236}">
                <a16:creationId xmlns:a16="http://schemas.microsoft.com/office/drawing/2014/main" id="{CF9B2488-CE3A-49AB-A0DB-EABDA5561312}"/>
              </a:ext>
            </a:extLst>
          </p:cNvPr>
          <p:cNvSpPr>
            <a:spLocks noGrp="1"/>
          </p:cNvSpPr>
          <p:nvPr>
            <p:ph idx="1"/>
          </p:nvPr>
        </p:nvSpPr>
        <p:spPr/>
        <p:txBody>
          <a:bodyPr>
            <a:normAutofit fontScale="85000" lnSpcReduction="20000"/>
          </a:bodyPr>
          <a:lstStyle/>
          <a:p>
            <a:r>
              <a:rPr lang="en-US" dirty="0"/>
              <a:t>Teacher </a:t>
            </a:r>
          </a:p>
          <a:p>
            <a:r>
              <a:rPr lang="en-US" dirty="0"/>
              <a:t>Assistant Professor </a:t>
            </a:r>
          </a:p>
          <a:p>
            <a:r>
              <a:rPr lang="en-US" dirty="0"/>
              <a:t>Sports Manager </a:t>
            </a:r>
          </a:p>
          <a:p>
            <a:r>
              <a:rPr lang="en-US" dirty="0"/>
              <a:t>Physical Therapist </a:t>
            </a:r>
          </a:p>
          <a:p>
            <a:r>
              <a:rPr lang="en-US" dirty="0"/>
              <a:t>Physical Education Trainer </a:t>
            </a:r>
          </a:p>
          <a:p>
            <a:r>
              <a:rPr lang="en-US" dirty="0"/>
              <a:t>Health Educator </a:t>
            </a:r>
          </a:p>
          <a:p>
            <a:r>
              <a:rPr lang="en-US" dirty="0"/>
              <a:t>Coach </a:t>
            </a:r>
          </a:p>
          <a:p>
            <a:r>
              <a:rPr lang="en-US" dirty="0"/>
              <a:t>Fitness Instructor </a:t>
            </a:r>
          </a:p>
          <a:p>
            <a:r>
              <a:rPr lang="en-US" dirty="0"/>
              <a:t>Sports Journalist</a:t>
            </a:r>
            <a:br>
              <a:rPr lang="en-US" dirty="0"/>
            </a:br>
            <a:br>
              <a:rPr lang="en-US" dirty="0"/>
            </a:br>
            <a:endParaRPr lang="en-US" dirty="0"/>
          </a:p>
        </p:txBody>
      </p:sp>
    </p:spTree>
    <p:extLst>
      <p:ext uri="{BB962C8B-B14F-4D97-AF65-F5344CB8AC3E}">
        <p14:creationId xmlns:p14="http://schemas.microsoft.com/office/powerpoint/2010/main" val="2648373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6EDDB-DABF-4370-A052-B1F9C058E52C}"/>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a:t>STUDY THIS COURSE</a:t>
            </a:r>
          </a:p>
        </p:txBody>
      </p:sp>
      <p:sp>
        <p:nvSpPr>
          <p:cNvPr id="3" name="Content Placeholder 2">
            <a:extLst>
              <a:ext uri="{FF2B5EF4-FFF2-40B4-BE49-F238E27FC236}">
                <a16:creationId xmlns:a16="http://schemas.microsoft.com/office/drawing/2014/main" id="{699E35D8-67CD-4B23-B147-1C468AB90096}"/>
              </a:ext>
            </a:extLst>
          </p:cNvPr>
          <p:cNvSpPr>
            <a:spLocks noGrp="1"/>
          </p:cNvSpPr>
          <p:nvPr>
            <p:ph idx="1"/>
          </p:nvPr>
        </p:nvSpPr>
        <p:spPr/>
        <p:txBody>
          <a:bodyPr>
            <a:normAutofit fontScale="70000" lnSpcReduction="20000"/>
          </a:bodyPr>
          <a:lstStyle/>
          <a:p>
            <a:r>
              <a:rPr lang="en-US" dirty="0"/>
              <a:t>Candidates who have passed 10+2 in any discipline can pursue, diploma or bachelor's degree in physical education in any Indian universities. </a:t>
            </a:r>
          </a:p>
          <a:p>
            <a:r>
              <a:rPr lang="en-US" dirty="0"/>
              <a:t>Candidates who have passed bachelor's degree in physical education can opt for master's degree in physical education in Indian and Foreign Universities. </a:t>
            </a:r>
          </a:p>
          <a:p>
            <a:pPr marL="0" indent="0">
              <a:buNone/>
            </a:pPr>
            <a:endParaRPr lang="en-US" b="1" dirty="0"/>
          </a:p>
          <a:p>
            <a:pPr marL="0" indent="0">
              <a:buNone/>
            </a:pPr>
            <a:r>
              <a:rPr lang="en-US" b="1" dirty="0">
                <a:solidFill>
                  <a:srgbClr val="FF0000"/>
                </a:solidFill>
              </a:rPr>
              <a:t>Industries / Companies / who hire these professionals: Schools </a:t>
            </a:r>
          </a:p>
          <a:p>
            <a:r>
              <a:rPr lang="en-US" dirty="0"/>
              <a:t>Colleges </a:t>
            </a:r>
          </a:p>
          <a:p>
            <a:r>
              <a:rPr lang="en-US" dirty="0"/>
              <a:t>Universities </a:t>
            </a:r>
          </a:p>
          <a:p>
            <a:r>
              <a:rPr lang="en-US" dirty="0"/>
              <a:t>Sports Academy </a:t>
            </a:r>
          </a:p>
          <a:p>
            <a:r>
              <a:rPr lang="en-US" dirty="0"/>
              <a:t>Fitness </a:t>
            </a:r>
            <a:r>
              <a:rPr lang="en-US" dirty="0" err="1"/>
              <a:t>Centres</a:t>
            </a:r>
            <a:br>
              <a:rPr lang="en-US" dirty="0"/>
            </a:br>
            <a:br>
              <a:rPr lang="en-US" dirty="0"/>
            </a:br>
            <a:endParaRPr lang="en-US" dirty="0"/>
          </a:p>
        </p:txBody>
      </p:sp>
    </p:spTree>
    <p:extLst>
      <p:ext uri="{BB962C8B-B14F-4D97-AF65-F5344CB8AC3E}">
        <p14:creationId xmlns:p14="http://schemas.microsoft.com/office/powerpoint/2010/main" val="606489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5F405C-4A39-4C87-9E56-4B8665AB4513}"/>
              </a:ext>
            </a:extLst>
          </p:cNvPr>
          <p:cNvPicPr>
            <a:picLocks noChangeAspect="1"/>
          </p:cNvPicPr>
          <p:nvPr/>
        </p:nvPicPr>
        <p:blipFill>
          <a:blip r:embed="rId2"/>
          <a:stretch>
            <a:fillRect/>
          </a:stretch>
        </p:blipFill>
        <p:spPr>
          <a:xfrm>
            <a:off x="1219200" y="990600"/>
            <a:ext cx="6324600" cy="4876800"/>
          </a:xfrm>
          <a:prstGeom prst="rect">
            <a:avLst/>
          </a:prstGeom>
        </p:spPr>
      </p:pic>
    </p:spTree>
    <p:extLst>
      <p:ext uri="{BB962C8B-B14F-4D97-AF65-F5344CB8AC3E}">
        <p14:creationId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620</TotalTime>
  <Words>353</Words>
  <Application>Microsoft Office PowerPoint</Application>
  <PresentationFormat>On-screen Show (4:3)</PresentationFormat>
  <Paragraphs>41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Berlin Sans FB Demi</vt:lpstr>
      <vt:lpstr>Calibri</vt:lpstr>
      <vt:lpstr>Office Theme</vt:lpstr>
      <vt:lpstr>PowerPoint Presentation</vt:lpstr>
      <vt:lpstr>PowerPoint Presentation</vt:lpstr>
      <vt:lpstr>PowerPoint Presentation</vt:lpstr>
      <vt:lpstr>TOPICS TO BE COVERED</vt:lpstr>
      <vt:lpstr>MEANING OF PHYSICAL EDUCATION</vt:lpstr>
      <vt:lpstr>SCOPE</vt:lpstr>
      <vt:lpstr>CAREER OPTION</vt:lpstr>
      <vt:lpstr>JOB ROLE FOR PHYSICAL EDUCATION</vt:lpstr>
      <vt:lpstr>STUDY THIS COURSE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User</cp:lastModifiedBy>
  <cp:revision>77</cp:revision>
  <dcterms:created xsi:type="dcterms:W3CDTF">2022-07-21T00:29:04Z</dcterms:created>
  <dcterms:modified xsi:type="dcterms:W3CDTF">2022-07-27T14:19:18Z</dcterms:modified>
</cp:coreProperties>
</file>